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78" r:id="rId2"/>
    <p:sldId id="259" r:id="rId3"/>
    <p:sldId id="292" r:id="rId4"/>
    <p:sldId id="293" r:id="rId5"/>
    <p:sldId id="294" r:id="rId6"/>
    <p:sldId id="296" r:id="rId7"/>
    <p:sldId id="295" r:id="rId8"/>
    <p:sldId id="318" r:id="rId9"/>
    <p:sldId id="301" r:id="rId10"/>
    <p:sldId id="298" r:id="rId11"/>
    <p:sldId id="302" r:id="rId12"/>
    <p:sldId id="304" r:id="rId13"/>
    <p:sldId id="300" r:id="rId14"/>
    <p:sldId id="299" r:id="rId15"/>
    <p:sldId id="303" r:id="rId16"/>
    <p:sldId id="315" r:id="rId17"/>
    <p:sldId id="314" r:id="rId18"/>
    <p:sldId id="305" r:id="rId19"/>
    <p:sldId id="308" r:id="rId20"/>
    <p:sldId id="306" r:id="rId21"/>
    <p:sldId id="316" r:id="rId22"/>
    <p:sldId id="319" r:id="rId23"/>
    <p:sldId id="288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4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AE05BE-3708-5940-BE29-734AFB944FF8}" type="datetimeFigureOut">
              <a:rPr lang="en-US"/>
              <a:pPr>
                <a:defRPr/>
              </a:pPr>
              <a:t>9/13/15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CF69C6-9D81-9548-8F80-DEEDEA26E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92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7EF188-DCDC-3946-AF68-858FA915A7EC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9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3702D1-8B57-7943-AFF5-9648F210DD34}" type="slidenum">
              <a:rPr lang="en-US" smtClean="0"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13</a:t>
            </a:fld>
            <a:endParaRPr lang="en-US" smtClean="0">
              <a:latin typeface="Calibri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2AFE1D-E66D-8140-ACED-223A886E4146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More than 200,000 cases of dysentery in the US each year, chiefly in children under 5. Shigella is characterized by the small size of the inoculum needed for infection – a few hundred to a few thousand bacteria only. This allows them to be easily transferred from one person to another. 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A81A8C-2885-994E-9B3E-D67DE3B4F685}" type="slidenum">
              <a:rPr lang="en-US" sz="1200">
                <a:latin typeface="Calibri" charset="0"/>
              </a:rPr>
              <a:pPr eaLnBrk="1" hangingPunct="1"/>
              <a:t>21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847D5-F7A9-354F-8435-79C37311C326}" type="datetimeFigureOut">
              <a:rPr lang="en-US" smtClean="0"/>
              <a:pPr>
                <a:defRPr/>
              </a:pPr>
              <a:t>9/13/15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DBDB5-D9FF-FC43-9A2B-92EA9F59AA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3003C-2641-2247-B65E-12E122986E9D}" type="datetimeFigureOut">
              <a:rPr lang="en-US" smtClean="0"/>
              <a:pPr>
                <a:defRPr/>
              </a:pPr>
              <a:t>9/13/15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481A2-A49B-F64C-A559-5793C8947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4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7F01-1511-344E-B499-10BFAA1ECC05}" type="datetimeFigureOut">
              <a:rPr lang="en-US" smtClean="0"/>
              <a:pPr>
                <a:defRPr/>
              </a:pPr>
              <a:t>9/13/15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87C48-BCA9-FB47-8ADD-C90FCEA0C8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AEE83-4855-8B4B-91B9-48BEB7469D73}" type="datetimeFigureOut">
              <a:rPr lang="en-US" smtClean="0"/>
              <a:pPr>
                <a:defRPr/>
              </a:pPr>
              <a:t>9/13/15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D5EFD-B528-6641-AB6D-E22D20BE6C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2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E9E07-05B2-0440-993D-D8847AAA0AFB}" type="datetimeFigureOut">
              <a:rPr lang="en-US" smtClean="0"/>
              <a:pPr>
                <a:defRPr/>
              </a:pPr>
              <a:t>9/13/15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4409A-BAD9-9B47-8CD6-B7848C9355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12497-9ED3-E644-B90E-87DE044FB5E6}" type="datetimeFigureOut">
              <a:rPr lang="en-US" smtClean="0"/>
              <a:pPr>
                <a:defRPr/>
              </a:pPr>
              <a:t>9/13/15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080D-95BB-2745-A13C-D4111489B0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0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CB8F9-CA51-0145-B800-8F91530CFA0B}" type="datetimeFigureOut">
              <a:rPr lang="en-US" smtClean="0"/>
              <a:pPr>
                <a:defRPr/>
              </a:pPr>
              <a:t>9/13/15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B1318-1E6A-8441-A090-5AD8646F71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2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042AF-063C-DE46-AACA-B034838D78F0}" type="datetimeFigureOut">
              <a:rPr lang="en-US" smtClean="0"/>
              <a:pPr>
                <a:defRPr/>
              </a:pPr>
              <a:t>9/13/15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879DD-5100-8C48-A16F-BDFF37164E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5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2CC4B-ABBB-7E44-B196-5FD86D97E12C}" type="datetimeFigureOut">
              <a:rPr lang="en-US" smtClean="0"/>
              <a:pPr>
                <a:defRPr/>
              </a:pPr>
              <a:t>9/13/15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3FE35-17F9-3941-9838-FB5B12F322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A829D-00B4-F04B-96A6-3568A9A4B4B3}" type="datetimeFigureOut">
              <a:rPr lang="en-US" smtClean="0"/>
              <a:pPr>
                <a:defRPr/>
              </a:pPr>
              <a:t>9/13/15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5BC92-163A-2D43-A288-327D1D5B95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5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1595C-B2E6-C34C-80C5-8BB02F70583F}" type="datetimeFigureOut">
              <a:rPr lang="en-US" smtClean="0"/>
              <a:pPr>
                <a:defRPr/>
              </a:pPr>
              <a:t>9/13/15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850F9-4B13-834A-81C3-0C5B0CFDE3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D19A5F9-6F8E-1A40-8C2B-33F8F6D820AE}" type="datetimeFigureOut">
              <a:rPr lang="en-US" smtClean="0"/>
              <a:pPr>
                <a:defRPr/>
              </a:pPr>
              <a:t>9/13/15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EB3CAC3-DF0C-CB49-A959-BABE7A45B8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69" y="2341536"/>
            <a:ext cx="2863989" cy="3467927"/>
          </a:xfrm>
          <a:prstGeom prst="rect">
            <a:avLst/>
          </a:prstGeom>
        </p:spPr>
      </p:pic>
      <p:pic>
        <p:nvPicPr>
          <p:cNvPr id="5" name="Picture 12" descr="images-1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2179" y="3965237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images-1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6334" y="1501437"/>
            <a:ext cx="30353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images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5544" y="1295482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350" y="-23067"/>
            <a:ext cx="57467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3600" b="1" dirty="0">
                <a:latin typeface="Gill Sans" charset="0"/>
                <a:cs typeface="Gill Sans" charset="0"/>
              </a:rPr>
              <a:t>Infectious Diseases</a:t>
            </a:r>
          </a:p>
          <a:p>
            <a:pPr marL="0" lvl="1"/>
            <a:r>
              <a:rPr lang="en-US" sz="3600" b="1" dirty="0">
                <a:latin typeface="Gill Sans" charset="0"/>
                <a:cs typeface="Gill Sans" charset="0"/>
              </a:rPr>
              <a:t>Lesson </a:t>
            </a:r>
            <a:r>
              <a:rPr lang="en-US" sz="3600" b="1" dirty="0" smtClean="0">
                <a:latin typeface="Gill Sans" charset="0"/>
                <a:cs typeface="Gill Sans" charset="0"/>
              </a:rPr>
              <a:t>4.3</a:t>
            </a:r>
          </a:p>
          <a:p>
            <a:pPr marL="0" lvl="1"/>
            <a:endParaRPr lang="en-US" sz="3600" b="1" dirty="0">
              <a:latin typeface="Gill Sans" charset="0"/>
              <a:cs typeface="Gill Sans" charset="0"/>
            </a:endParaRPr>
          </a:p>
          <a:p>
            <a:pPr marL="0" lvl="1" algn="ctr"/>
            <a:endParaRPr lang="en-US" sz="3600" b="1" dirty="0">
              <a:latin typeface="Gill Sans"/>
              <a:cs typeface="Gill Sans"/>
            </a:endParaRPr>
          </a:p>
          <a:p>
            <a:pPr marL="0" lvl="1" algn="ctr"/>
            <a:endParaRPr lang="en-US" sz="3600" b="1" dirty="0">
              <a:latin typeface="Gill Sans"/>
              <a:cs typeface="Gill Sans"/>
            </a:endParaRPr>
          </a:p>
          <a:p>
            <a:pPr algn="ctr"/>
            <a:endParaRPr lang="en-US" sz="36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52111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 smtClean="0">
                <a:latin typeface="Gill Sans"/>
                <a:ea typeface="+mj-ea"/>
                <a:cs typeface="Gill Sans"/>
              </a:rPr>
              <a:t>Gram-negative cell wall</a:t>
            </a:r>
            <a:endParaRPr lang="en-US" sz="4400" b="1" dirty="0">
              <a:latin typeface="Gill Sans"/>
              <a:ea typeface="+mj-ea"/>
              <a:cs typeface="Gill San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4000" y="1587565"/>
            <a:ext cx="8732838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CCCCCC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noAutofit/>
          </a:bodyPr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000" dirty="0">
                <a:latin typeface="+mn-lt"/>
                <a:ea typeface="+mn-ea"/>
                <a:cs typeface="+mn-cs"/>
              </a:rPr>
              <a:t>Its cell wall contains LPS, an </a:t>
            </a:r>
            <a:r>
              <a:rPr lang="en-US" sz="3000" dirty="0" smtClean="0">
                <a:latin typeface="+mn-lt"/>
                <a:ea typeface="+mn-ea"/>
                <a:cs typeface="+mn-cs"/>
              </a:rPr>
              <a:t>endotoxin </a:t>
            </a:r>
            <a:r>
              <a:rPr lang="en-US" sz="3000" dirty="0">
                <a:latin typeface="+mn-lt"/>
                <a:ea typeface="+mn-ea"/>
                <a:cs typeface="+mn-cs"/>
              </a:rPr>
              <a:t>that causes </a:t>
            </a:r>
            <a:r>
              <a:rPr lang="en-US" sz="3000" dirty="0" smtClean="0">
                <a:latin typeface="+mn-lt"/>
                <a:ea typeface="+mn-ea"/>
                <a:cs typeface="+mn-cs"/>
              </a:rPr>
              <a:t>inflammation.</a:t>
            </a:r>
            <a:endParaRPr lang="en-US" sz="3000" b="1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0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000" dirty="0">
                <a:latin typeface="+mn-lt"/>
                <a:ea typeface="+mn-ea"/>
                <a:cs typeface="+mn-cs"/>
              </a:rPr>
              <a:t>Example: </a:t>
            </a:r>
            <a:r>
              <a:rPr lang="en-US" sz="3000" i="1" dirty="0">
                <a:latin typeface="+mn-lt"/>
                <a:ea typeface="+mn-ea"/>
                <a:cs typeface="+mn-cs"/>
              </a:rPr>
              <a:t>Neisseria </a:t>
            </a:r>
            <a:r>
              <a:rPr lang="en-US" sz="3000" i="1" dirty="0" err="1" smtClean="0">
                <a:latin typeface="+mn-lt"/>
                <a:ea typeface="+mn-ea"/>
                <a:cs typeface="+mn-cs"/>
              </a:rPr>
              <a:t>meningitidis</a:t>
            </a:r>
            <a:r>
              <a:rPr lang="en-US" sz="3000" i="1" dirty="0" smtClean="0">
                <a:latin typeface="+mn-lt"/>
                <a:ea typeface="+mn-ea"/>
                <a:cs typeface="+mn-cs"/>
              </a:rPr>
              <a:t> </a:t>
            </a:r>
            <a:r>
              <a:rPr lang="en-US" sz="3000" dirty="0">
                <a:latin typeface="+mn-lt"/>
                <a:ea typeface="+mn-ea"/>
                <a:cs typeface="+mn-cs"/>
              </a:rPr>
              <a:t>causes </a:t>
            </a:r>
            <a:r>
              <a:rPr lang="en-US" sz="3000" dirty="0" smtClean="0">
                <a:latin typeface="+mn-lt"/>
                <a:ea typeface="+mn-ea"/>
                <a:cs typeface="+mn-cs"/>
              </a:rPr>
              <a:t>meningitis. </a:t>
            </a:r>
            <a:endParaRPr lang="en-US" sz="30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000" dirty="0">
              <a:latin typeface="+mn-lt"/>
              <a:ea typeface="+mn-ea"/>
              <a:cs typeface="+mn-cs"/>
            </a:endParaRPr>
          </a:p>
        </p:txBody>
      </p:sp>
      <p:pic>
        <p:nvPicPr>
          <p:cNvPr id="4813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1051" y="3322757"/>
            <a:ext cx="6761897" cy="299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640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16298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atin typeface="Gill Sans"/>
                <a:ea typeface="+mj-ea"/>
                <a:cs typeface="Gill Sans"/>
              </a:rPr>
              <a:t>Replicates </a:t>
            </a:r>
            <a:r>
              <a:rPr lang="en-US" sz="3600" b="1" dirty="0" smtClean="0">
                <a:latin typeface="Gill Sans"/>
                <a:ea typeface="+mj-ea"/>
                <a:cs typeface="Gill Sans"/>
              </a:rPr>
              <a:t>rapidly</a:t>
            </a:r>
            <a:endParaRPr lang="en-US" sz="4400" b="1" dirty="0">
              <a:latin typeface="Gill Sans"/>
              <a:ea typeface="+mj-ea"/>
              <a:cs typeface="Gill San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571500" y="120635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30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Bacteria that reproduce rapidly spread infections </a:t>
            </a:r>
            <a:r>
              <a:rPr lang="en-US" sz="3000" dirty="0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quickly.</a:t>
            </a:r>
            <a:endParaRPr lang="en-US" sz="3000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342900" indent="-342900">
              <a:spcBef>
                <a:spcPct val="20000"/>
              </a:spcBef>
              <a:buFont typeface="Arial" pitchFamily="-1" charset="0"/>
              <a:buNone/>
              <a:defRPr/>
            </a:pPr>
            <a:endParaRPr lang="en-US" sz="3000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30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Example: </a:t>
            </a:r>
            <a:r>
              <a:rPr lang="en-US" sz="3000" i="1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Vibrio </a:t>
            </a:r>
            <a:r>
              <a:rPr lang="en-US" sz="3000" i="1" dirty="0" err="1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cholerae</a:t>
            </a:r>
            <a:endParaRPr lang="en-US" sz="3000" i="1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5427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0475" y="3592498"/>
            <a:ext cx="3508773" cy="267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034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32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atin typeface="Gill Sans"/>
                <a:ea typeface="+mj-ea"/>
                <a:cs typeface="Gill Sans"/>
              </a:rPr>
              <a:t>Forms </a:t>
            </a:r>
            <a:r>
              <a:rPr lang="en-US" sz="3600" b="1" dirty="0" smtClean="0">
                <a:latin typeface="Gill Sans"/>
                <a:ea typeface="+mj-ea"/>
                <a:cs typeface="Gill Sans"/>
              </a:rPr>
              <a:t>spores</a:t>
            </a:r>
            <a:endParaRPr lang="en-US" sz="4400" b="1" dirty="0">
              <a:latin typeface="Gill Sans"/>
              <a:ea typeface="+mj-ea"/>
              <a:cs typeface="Gill San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41732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30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Can form spores to survive when nutrients are depleted. </a:t>
            </a:r>
            <a:r>
              <a:rPr lang="en-US" sz="3000" dirty="0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They </a:t>
            </a:r>
            <a:r>
              <a:rPr lang="en-US" sz="30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are durable and act like a time capsule that opens when nutrients are sensed.</a:t>
            </a:r>
          </a:p>
          <a:p>
            <a:pPr marL="342900" indent="-342900">
              <a:spcBef>
                <a:spcPct val="20000"/>
              </a:spcBef>
              <a:buFont typeface="Arial" pitchFamily="-1" charset="0"/>
              <a:buNone/>
              <a:defRPr/>
            </a:pPr>
            <a:endParaRPr lang="en-US" sz="3000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30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Examples: </a:t>
            </a:r>
            <a:r>
              <a:rPr lang="en-US" sz="3000" i="1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Clostridium </a:t>
            </a:r>
            <a:r>
              <a:rPr lang="en-US" sz="3000" i="1" dirty="0" err="1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tetani</a:t>
            </a:r>
            <a:r>
              <a:rPr lang="en-US" sz="3000" i="1" dirty="0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en-US" sz="3000" i="1" dirty="0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    Clostridium </a:t>
            </a:r>
            <a:r>
              <a:rPr lang="en-US" sz="3000" i="1" dirty="0" err="1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botulinum</a:t>
            </a:r>
            <a:r>
              <a:rPr lang="en-US" sz="3000" i="1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,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0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	and </a:t>
            </a:r>
            <a:r>
              <a:rPr lang="en-US" sz="3000" i="1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Bacillus </a:t>
            </a:r>
            <a:r>
              <a:rPr lang="en-US" sz="3000" i="1" dirty="0" err="1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anthracis</a:t>
            </a:r>
            <a:endParaRPr lang="en-US" sz="3000" i="1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563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9430" y="3093132"/>
            <a:ext cx="27400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424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32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 smtClean="0">
                <a:latin typeface="Gill Sans"/>
                <a:ea typeface="+mj-ea"/>
                <a:cs typeface="Gill Sans"/>
              </a:rPr>
              <a:t>Acid-fast cell wall</a:t>
            </a:r>
            <a:endParaRPr lang="en-US" sz="4400" b="1" dirty="0">
              <a:latin typeface="Gill Sans"/>
              <a:ea typeface="+mj-ea"/>
              <a:cs typeface="Gill Sans"/>
            </a:endParaRPr>
          </a:p>
        </p:txBody>
      </p:sp>
      <p:sp>
        <p:nvSpPr>
          <p:cNvPr id="50180" name="Content Placeholder 2"/>
          <p:cNvSpPr txBox="1">
            <a:spLocks/>
          </p:cNvSpPr>
          <p:nvPr/>
        </p:nvSpPr>
        <p:spPr bwMode="auto">
          <a:xfrm>
            <a:off x="536575" y="1316178"/>
            <a:ext cx="8229600" cy="198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itchFamily="-84" charset="0"/>
              <a:buChar char="•"/>
            </a:pPr>
            <a:r>
              <a:rPr lang="en-US" sz="3000" dirty="0">
                <a:latin typeface="Calibri"/>
                <a:cs typeface="Calibri"/>
              </a:rPr>
              <a:t>Cell wall contains wax that protects it from immune </a:t>
            </a:r>
            <a:r>
              <a:rPr lang="en-US" sz="3000" dirty="0" smtClean="0">
                <a:latin typeface="Calibri"/>
                <a:cs typeface="Calibri"/>
              </a:rPr>
              <a:t>cells and can’t be Gram stained.</a:t>
            </a:r>
          </a:p>
          <a:p>
            <a:pPr marL="342900" indent="-342900">
              <a:spcBef>
                <a:spcPct val="20000"/>
              </a:spcBef>
              <a:buFont typeface="Arial" pitchFamily="-84" charset="0"/>
              <a:buChar char="•"/>
            </a:pPr>
            <a:r>
              <a:rPr lang="en-US" sz="3000" dirty="0">
                <a:latin typeface="Calibri"/>
                <a:cs typeface="Calibri"/>
              </a:rPr>
              <a:t>Example: </a:t>
            </a:r>
            <a:r>
              <a:rPr lang="en-US" sz="3000" i="1" dirty="0">
                <a:latin typeface="Calibri"/>
                <a:cs typeface="Calibri"/>
              </a:rPr>
              <a:t>Mycobacterium </a:t>
            </a:r>
            <a:r>
              <a:rPr lang="en-US" sz="3000" i="1" dirty="0" smtClean="0">
                <a:latin typeface="Calibri"/>
                <a:cs typeface="Calibri"/>
              </a:rPr>
              <a:t>tuberculosis </a:t>
            </a:r>
            <a:r>
              <a:rPr lang="en-US" sz="3000" dirty="0" smtClean="0">
                <a:latin typeface="Calibri"/>
                <a:cs typeface="Calibri"/>
              </a:rPr>
              <a:t>causes tuberculosis.</a:t>
            </a:r>
            <a:endParaRPr lang="en-US" sz="3000" dirty="0">
              <a:latin typeface="Calibri"/>
              <a:cs typeface="Calibri"/>
            </a:endParaRPr>
          </a:p>
        </p:txBody>
      </p:sp>
      <p:pic>
        <p:nvPicPr>
          <p:cNvPr id="50181" name="Picture 3"/>
          <p:cNvPicPr>
            <a:picLocks noChangeAspect="1"/>
          </p:cNvPicPr>
          <p:nvPr/>
        </p:nvPicPr>
        <p:blipFill rotWithShape="1">
          <a:blip r:embed="rId3"/>
          <a:srcRect t="59650" r="68724" b="13416"/>
          <a:stretch/>
        </p:blipFill>
        <p:spPr bwMode="auto">
          <a:xfrm>
            <a:off x="1007866" y="3483672"/>
            <a:ext cx="2943055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8529" y="3411242"/>
            <a:ext cx="2454428" cy="171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39923" y="5221980"/>
            <a:ext cx="2544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libri"/>
                <a:cs typeface="Calibri"/>
              </a:rPr>
              <a:t>M. </a:t>
            </a:r>
            <a:r>
              <a:rPr lang="en-US" sz="2000" i="1" dirty="0">
                <a:latin typeface="Calibri"/>
                <a:cs typeface="Calibri"/>
              </a:rPr>
              <a:t>t</a:t>
            </a:r>
            <a:r>
              <a:rPr lang="en-US" sz="2000" i="1" dirty="0" smtClean="0">
                <a:latin typeface="Calibri"/>
                <a:cs typeface="Calibri"/>
              </a:rPr>
              <a:t>uberculosis </a:t>
            </a:r>
            <a:r>
              <a:rPr lang="en-US" sz="2000" dirty="0" smtClean="0">
                <a:latin typeface="Calibri"/>
                <a:cs typeface="Calibri"/>
              </a:rPr>
              <a:t>                  </a:t>
            </a:r>
          </a:p>
          <a:p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i="1" dirty="0" smtClean="0">
                <a:latin typeface="Calibri"/>
                <a:cs typeface="Calibri"/>
              </a:rPr>
              <a:t>an electron microscopy image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988529" y="5129592"/>
            <a:ext cx="3085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libri"/>
                <a:cs typeface="Calibri"/>
              </a:rPr>
              <a:t>M. tuberculosis </a:t>
            </a:r>
            <a:r>
              <a:rPr lang="en-US" sz="2000" dirty="0" smtClean="0">
                <a:latin typeface="Calibri"/>
                <a:cs typeface="Calibri"/>
              </a:rPr>
              <a:t>(red cells) stained by the acid-fast technique </a:t>
            </a:r>
          </a:p>
          <a:p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i="1" dirty="0" smtClean="0">
                <a:latin typeface="Calibri"/>
                <a:cs typeface="Calibri"/>
              </a:rPr>
              <a:t>a light microscopy image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45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 smtClean="0">
                <a:latin typeface="Gill Sans"/>
                <a:ea typeface="+mj-ea"/>
                <a:cs typeface="Gill Sans"/>
              </a:rPr>
              <a:t>Gram-positive cell wall</a:t>
            </a:r>
            <a:endParaRPr lang="en-US" sz="4400" b="1" dirty="0">
              <a:latin typeface="Gill Sans"/>
              <a:ea typeface="+mj-ea"/>
              <a:cs typeface="Gill San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558329"/>
            <a:ext cx="84232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000" dirty="0">
                <a:latin typeface="+mn-lt"/>
                <a:ea typeface="+mn-ea"/>
                <a:cs typeface="+mn-cs"/>
              </a:rPr>
              <a:t>The thick </a:t>
            </a:r>
            <a:r>
              <a:rPr lang="en-US" sz="3000" dirty="0" smtClean="0">
                <a:latin typeface="+mn-lt"/>
                <a:ea typeface="+mn-ea"/>
                <a:cs typeface="+mn-cs"/>
              </a:rPr>
              <a:t>rigid </a:t>
            </a:r>
            <a:r>
              <a:rPr lang="en-US" sz="3000" dirty="0" err="1" smtClean="0">
                <a:latin typeface="+mn-lt"/>
                <a:ea typeface="+mn-ea"/>
                <a:cs typeface="+mn-cs"/>
              </a:rPr>
              <a:t>murein</a:t>
            </a:r>
            <a:r>
              <a:rPr lang="en-US" sz="3000" dirty="0" smtClean="0">
                <a:latin typeface="+mn-lt"/>
                <a:ea typeface="+mn-ea"/>
                <a:cs typeface="+mn-cs"/>
              </a:rPr>
              <a:t> layer. Many Gram-positive bacteria can withstand high salts on the skin.</a:t>
            </a:r>
            <a:endParaRPr lang="en-US" sz="30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0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000" dirty="0">
                <a:latin typeface="+mn-lt"/>
                <a:ea typeface="+mn-ea"/>
                <a:cs typeface="+mn-cs"/>
              </a:rPr>
              <a:t>Example: </a:t>
            </a:r>
            <a:r>
              <a:rPr lang="en-US" sz="3000" i="1" dirty="0" smtClean="0">
                <a:latin typeface="+mn-lt"/>
                <a:ea typeface="+mn-ea"/>
                <a:cs typeface="+mn-cs"/>
              </a:rPr>
              <a:t>S. </a:t>
            </a:r>
            <a:r>
              <a:rPr lang="en-US" sz="3000" i="1" dirty="0" err="1" smtClean="0">
                <a:latin typeface="+mn-lt"/>
                <a:ea typeface="+mn-ea"/>
                <a:cs typeface="+mn-cs"/>
              </a:rPr>
              <a:t>aureus</a:t>
            </a:r>
            <a:r>
              <a:rPr lang="en-US" sz="3000" i="1" dirty="0" smtClean="0">
                <a:latin typeface="+mn-lt"/>
                <a:ea typeface="+mn-ea"/>
                <a:cs typeface="+mn-cs"/>
              </a:rPr>
              <a:t> </a:t>
            </a:r>
            <a:r>
              <a:rPr lang="en-US" sz="3000" dirty="0" smtClean="0">
                <a:latin typeface="+mn-lt"/>
                <a:ea typeface="+mn-ea"/>
                <a:cs typeface="+mn-cs"/>
              </a:rPr>
              <a:t>causes MRSA.</a:t>
            </a:r>
            <a:endParaRPr lang="en-US" sz="3000" dirty="0"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Gram_positive_final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36" y="3754206"/>
            <a:ext cx="5172663" cy="26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0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32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 smtClean="0">
                <a:latin typeface="Gill Sans"/>
                <a:ea typeface="+mj-ea"/>
                <a:cs typeface="Gill Sans"/>
              </a:rPr>
              <a:t>Has a flagellum</a:t>
            </a:r>
            <a:endParaRPr lang="en-US" sz="4400" b="1" dirty="0">
              <a:latin typeface="Gill Sans"/>
              <a:ea typeface="+mj-ea"/>
              <a:cs typeface="Gill San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704449" y="15698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000" dirty="0">
                <a:latin typeface="+mn-lt"/>
                <a:ea typeface="ＭＳ Ｐゴシック" charset="-128"/>
                <a:cs typeface="ＭＳ Ｐゴシック" charset="-128"/>
              </a:rPr>
              <a:t>Has a </a:t>
            </a:r>
            <a:r>
              <a:rPr lang="en-US" sz="3000" dirty="0" smtClean="0">
                <a:latin typeface="+mn-lt"/>
                <a:ea typeface="ＭＳ Ｐゴシック" charset="-128"/>
                <a:cs typeface="ＭＳ Ｐゴシック" charset="-128"/>
              </a:rPr>
              <a:t>flagellum </a:t>
            </a:r>
            <a:r>
              <a:rPr lang="en-US" sz="3000" dirty="0">
                <a:latin typeface="+mn-lt"/>
                <a:ea typeface="ＭＳ Ｐゴシック" charset="-128"/>
                <a:cs typeface="ＭＳ Ｐゴシック" charset="-128"/>
              </a:rPr>
              <a:t>that allows it to travel to find nutrition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en-US" sz="300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3000" dirty="0">
                <a:latin typeface="+mn-lt"/>
                <a:ea typeface="ＭＳ Ｐゴシック" charset="-128"/>
                <a:cs typeface="ＭＳ Ｐゴシック" charset="-128"/>
              </a:rPr>
              <a:t>Example: </a:t>
            </a:r>
            <a:r>
              <a:rPr lang="en-US" sz="3000" i="1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Vibrio </a:t>
            </a:r>
            <a:r>
              <a:rPr lang="en-US" sz="3000" i="1" dirty="0" err="1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cholerae</a:t>
            </a:r>
            <a:endParaRPr lang="en-US" sz="3000" i="1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55301" name="Picture 4"/>
          <p:cNvPicPr>
            <a:picLocks noChangeAspect="1"/>
          </p:cNvPicPr>
          <p:nvPr/>
        </p:nvPicPr>
        <p:blipFill rotWithShape="1">
          <a:blip r:embed="rId2"/>
          <a:srcRect l="5093" t="71324" r="7547" b="4409"/>
          <a:stretch/>
        </p:blipFill>
        <p:spPr bwMode="auto">
          <a:xfrm>
            <a:off x="1161288" y="4330416"/>
            <a:ext cx="6345936" cy="199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94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4479668" y="5715000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en-US" dirty="0" smtClean="0"/>
              <a:t>Produces </a:t>
            </a:r>
            <a:r>
              <a:rPr lang="en-US" dirty="0" err="1"/>
              <a:t>e</a:t>
            </a:r>
            <a:r>
              <a:rPr lang="en-US" dirty="0" err="1" smtClean="0"/>
              <a:t>xoenzymes</a:t>
            </a:r>
            <a:endParaRPr lang="en-US" dirty="0"/>
          </a:p>
        </p:txBody>
      </p:sp>
      <p:pic>
        <p:nvPicPr>
          <p:cNvPr id="4" name="Picture 3" descr="Staph_aureus_enzyme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91" y="1353860"/>
            <a:ext cx="6495906" cy="50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5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32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 smtClean="0">
                <a:latin typeface="Gill Sans"/>
                <a:ea typeface="+mj-ea"/>
                <a:cs typeface="Gill Sans"/>
              </a:rPr>
              <a:t>Has a capsule</a:t>
            </a:r>
            <a:endParaRPr lang="en-US" sz="4400" b="1" dirty="0">
              <a:latin typeface="Gill Sans"/>
              <a:ea typeface="+mj-ea"/>
              <a:cs typeface="Gill San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39429" y="1289094"/>
            <a:ext cx="8229600" cy="315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3000" dirty="0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Capsules are additional layers of sugars outside the cell wall and provide perfect camouflage from the immune system. </a:t>
            </a:r>
            <a:endParaRPr lang="en-US" sz="3000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342900" indent="-342900">
              <a:spcBef>
                <a:spcPct val="20000"/>
              </a:spcBef>
              <a:buFont typeface="Arial" pitchFamily="-1" charset="0"/>
              <a:buNone/>
              <a:defRPr/>
            </a:pPr>
            <a:endParaRPr lang="en-US" sz="3000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3000" dirty="0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Example: </a:t>
            </a:r>
            <a:r>
              <a:rPr lang="en-US" sz="3000" i="1" dirty="0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Streptococcus </a:t>
            </a:r>
            <a:r>
              <a:rPr lang="en-US" sz="3000" i="1" dirty="0" err="1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pneumoniae</a:t>
            </a:r>
            <a:endParaRPr lang="en-US" sz="3000" i="1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5" name="Picture 4" descr="Capsules_sta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16880" r="-160" b="14238"/>
          <a:stretch/>
        </p:blipFill>
        <p:spPr>
          <a:xfrm>
            <a:off x="4989181" y="4056924"/>
            <a:ext cx="3378095" cy="23249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3128" y="5058457"/>
            <a:ext cx="2571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Capsules (white layers) surrounding the cells (pink rods) on pink background.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834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atin typeface="Gill Sans"/>
                <a:ea typeface="+mj-ea"/>
                <a:cs typeface="Gill Sans"/>
              </a:rPr>
              <a:t>Replicates </a:t>
            </a:r>
            <a:r>
              <a:rPr lang="en-US" sz="3600" b="1" dirty="0" err="1">
                <a:latin typeface="Gill Sans"/>
                <a:ea typeface="+mj-ea"/>
                <a:cs typeface="Gill Sans"/>
              </a:rPr>
              <a:t>e</a:t>
            </a:r>
            <a:r>
              <a:rPr lang="en-US" sz="3600" b="1" dirty="0" err="1" smtClean="0">
                <a:latin typeface="Gill Sans"/>
                <a:ea typeface="+mj-ea"/>
                <a:cs typeface="Gill Sans"/>
              </a:rPr>
              <a:t>xtracellularly</a:t>
            </a:r>
            <a:endParaRPr lang="en-US" sz="4400" b="1" dirty="0">
              <a:latin typeface="Gill Sans"/>
              <a:ea typeface="+mj-ea"/>
              <a:cs typeface="Gill Sans"/>
            </a:endParaRPr>
          </a:p>
        </p:txBody>
      </p:sp>
      <p:sp>
        <p:nvSpPr>
          <p:cNvPr id="57348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itchFamily="-84" charset="0"/>
              <a:buChar char="•"/>
            </a:pPr>
            <a:r>
              <a:rPr lang="en-US" sz="3000" dirty="0">
                <a:latin typeface="Calibri" pitchFamily="-84" charset="0"/>
              </a:rPr>
              <a:t>Allows bacteria to travel to new locations</a:t>
            </a:r>
          </a:p>
          <a:p>
            <a:pPr marL="342900" indent="-342900">
              <a:spcBef>
                <a:spcPct val="20000"/>
              </a:spcBef>
              <a:buFont typeface="Arial" pitchFamily="-84" charset="0"/>
              <a:buChar char="•"/>
            </a:pPr>
            <a:endParaRPr lang="en-US" sz="3000" dirty="0">
              <a:latin typeface="Calibri" pitchFamily="-84" charset="0"/>
            </a:endParaRPr>
          </a:p>
          <a:p>
            <a:pPr marL="342900" indent="-342900">
              <a:spcBef>
                <a:spcPct val="20000"/>
              </a:spcBef>
              <a:buFont typeface="Arial" pitchFamily="-84" charset="0"/>
              <a:buChar char="•"/>
            </a:pPr>
            <a:r>
              <a:rPr lang="en-US" sz="3000" dirty="0" smtClean="0">
                <a:latin typeface="Calibri" pitchFamily="-84" charset="0"/>
              </a:rPr>
              <a:t>Example: </a:t>
            </a:r>
            <a:r>
              <a:rPr lang="en-US" sz="3000" i="1" dirty="0">
                <a:latin typeface="Calibri" pitchFamily="-84" charset="0"/>
              </a:rPr>
              <a:t>Staphylococcus </a:t>
            </a:r>
            <a:r>
              <a:rPr lang="en-US" sz="3000" i="1" dirty="0" err="1">
                <a:latin typeface="Calibri" pitchFamily="-84" charset="0"/>
              </a:rPr>
              <a:t>a</a:t>
            </a:r>
            <a:r>
              <a:rPr lang="en-US" sz="3000" i="1" dirty="0" err="1" smtClean="0">
                <a:latin typeface="Calibri" pitchFamily="-84" charset="0"/>
              </a:rPr>
              <a:t>ureus</a:t>
            </a:r>
            <a:r>
              <a:rPr lang="en-US" sz="3000" i="1" dirty="0" smtClean="0">
                <a:latin typeface="Calibri" pitchFamily="-84" charset="0"/>
              </a:rPr>
              <a:t> </a:t>
            </a:r>
            <a:r>
              <a:rPr lang="en-US" sz="3000" dirty="0">
                <a:latin typeface="Calibri" pitchFamily="-84" charset="0"/>
              </a:rPr>
              <a:t>can travel in the bloodstream.</a:t>
            </a:r>
          </a:p>
        </p:txBody>
      </p:sp>
      <p:pic>
        <p:nvPicPr>
          <p:cNvPr id="5734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0476" y="3526852"/>
            <a:ext cx="3376187" cy="230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Box 4"/>
          <p:cNvSpPr txBox="1">
            <a:spLocks noChangeArrowheads="1"/>
          </p:cNvSpPr>
          <p:nvPr/>
        </p:nvSpPr>
        <p:spPr bwMode="auto">
          <a:xfrm>
            <a:off x="4933348" y="5837563"/>
            <a:ext cx="357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i="1">
                <a:latin typeface="Calibri" pitchFamily="-84" charset="0"/>
              </a:rPr>
              <a:t>http://inst.bact.wisc.edu/inst/index.php?module=Book&amp;func=displayarticle&amp;art_id=137</a:t>
            </a:r>
            <a:endParaRPr lang="en-US" sz="1400">
              <a:latin typeface="Calibri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2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atin typeface="Gill Sans"/>
                <a:ea typeface="+mj-ea"/>
                <a:cs typeface="Gill Sans"/>
              </a:rPr>
              <a:t>Produces e</a:t>
            </a:r>
            <a:r>
              <a:rPr lang="en-US" sz="3600" b="1" dirty="0" smtClean="0">
                <a:latin typeface="Gill Sans"/>
                <a:ea typeface="+mj-ea"/>
                <a:cs typeface="Gill Sans"/>
              </a:rPr>
              <a:t>ndotoxins</a:t>
            </a:r>
            <a:endParaRPr lang="en-US" sz="4400" b="1" dirty="0">
              <a:latin typeface="Gill Sans"/>
              <a:ea typeface="+mj-ea"/>
              <a:cs typeface="Gill San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000" dirty="0" err="1">
                <a:latin typeface="Calibri"/>
                <a:ea typeface="+mn-ea"/>
                <a:cs typeface="Calibri"/>
              </a:rPr>
              <a:t>Endotoxins</a:t>
            </a:r>
            <a:r>
              <a:rPr lang="en-US" sz="3000" dirty="0">
                <a:latin typeface="Calibri"/>
                <a:ea typeface="+mn-ea"/>
                <a:cs typeface="Calibri"/>
              </a:rPr>
              <a:t> cause tissue damage and allow spread</a:t>
            </a:r>
            <a:r>
              <a:rPr lang="en-US" sz="3000" dirty="0" smtClean="0">
                <a:latin typeface="Calibri"/>
                <a:ea typeface="+mn-ea"/>
                <a:cs typeface="Calibri"/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000" i="1" dirty="0">
                <a:latin typeface="Calibri"/>
                <a:ea typeface="+mn-ea"/>
                <a:cs typeface="Calibri"/>
              </a:rPr>
              <a:t>E. coli </a:t>
            </a:r>
            <a:r>
              <a:rPr lang="en-US" sz="3000" dirty="0" smtClean="0">
                <a:latin typeface="Calibri"/>
                <a:ea typeface="+mn-ea"/>
                <a:cs typeface="Calibri"/>
              </a:rPr>
              <a:t>O157</a:t>
            </a:r>
            <a:r>
              <a:rPr lang="en-US" sz="3000" dirty="0">
                <a:latin typeface="Calibri"/>
                <a:ea typeface="+mn-ea"/>
                <a:cs typeface="Calibri"/>
              </a:rPr>
              <a:t>:</a:t>
            </a:r>
            <a:r>
              <a:rPr lang="en-US" sz="3000" dirty="0" smtClean="0">
                <a:latin typeface="Calibri"/>
                <a:ea typeface="+mn-ea"/>
                <a:cs typeface="Calibri"/>
              </a:rPr>
              <a:t>H7, </a:t>
            </a:r>
            <a:r>
              <a:rPr lang="en-US" sz="3000" dirty="0">
                <a:latin typeface="Calibri"/>
                <a:ea typeface="ＭＳ Ｐゴシック" pitchFamily="-1" charset="-128"/>
                <a:cs typeface="Calibri"/>
              </a:rPr>
              <a:t>the ‘hamburger’ </a:t>
            </a:r>
            <a:r>
              <a:rPr lang="en-US" sz="3000" dirty="0" smtClean="0">
                <a:latin typeface="Calibri"/>
                <a:ea typeface="ＭＳ Ｐゴシック" pitchFamily="-1" charset="-128"/>
                <a:cs typeface="Calibri"/>
              </a:rPr>
              <a:t>bacterium.</a:t>
            </a:r>
            <a:endParaRPr lang="en-US" sz="3000" dirty="0">
              <a:latin typeface="Calibri"/>
              <a:ea typeface="+mn-ea"/>
              <a:cs typeface="Calibri"/>
            </a:endParaRPr>
          </a:p>
        </p:txBody>
      </p:sp>
      <p:pic>
        <p:nvPicPr>
          <p:cNvPr id="6042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1405" y="3423556"/>
            <a:ext cx="3159276" cy="265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Box 4"/>
          <p:cNvSpPr txBox="1">
            <a:spLocks noChangeArrowheads="1"/>
          </p:cNvSpPr>
          <p:nvPr/>
        </p:nvSpPr>
        <p:spPr bwMode="auto">
          <a:xfrm>
            <a:off x="1255948" y="6126162"/>
            <a:ext cx="60145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i="1" dirty="0" err="1">
                <a:latin typeface="Calibri" pitchFamily="-84" charset="0"/>
              </a:rPr>
              <a:t>http://www.universityofcalifornia.edu/everyday/agriculture/images/e_coli.jpg</a:t>
            </a:r>
            <a:endParaRPr lang="en-US" dirty="0">
              <a:latin typeface="Calibri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ea typeface="ＭＳ Ｐゴシック" charset="0"/>
              </a:rPr>
              <a:t>Lesson Objectives: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sz="2400" b="1" dirty="0"/>
              <a:t>After finishing today’s lesson, you will be able to</a:t>
            </a:r>
            <a:r>
              <a:rPr lang="en-US" sz="2400" b="1" dirty="0" smtClean="0"/>
              <a:t>:</a:t>
            </a:r>
          </a:p>
          <a:p>
            <a:pPr marL="0" lvl="1" indent="0">
              <a:buNone/>
              <a:defRPr/>
            </a:pPr>
            <a:endParaRPr lang="en-US" sz="2400" b="1" dirty="0"/>
          </a:p>
          <a:p>
            <a:pPr marL="0" lvl="1">
              <a:buFont typeface="Arial"/>
              <a:buChar char="•"/>
              <a:defRPr/>
            </a:pPr>
            <a:r>
              <a:rPr lang="en-US" sz="2400" b="1" dirty="0" smtClean="0"/>
              <a:t>name adaptations and explain how they benefit bacteria in the right environments. </a:t>
            </a:r>
          </a:p>
          <a:p>
            <a:pPr marL="0" lvl="1" indent="0">
              <a:buNone/>
              <a:defRPr/>
            </a:pPr>
            <a:endParaRPr lang="en-US" sz="2400" b="1" dirty="0"/>
          </a:p>
          <a:p>
            <a:pPr marL="0" lvl="1">
              <a:buFont typeface="Arial"/>
              <a:buChar char="•"/>
              <a:defRPr/>
            </a:pPr>
            <a:r>
              <a:rPr lang="en-US" sz="2400" b="1" dirty="0" smtClean="0"/>
              <a:t>describe </a:t>
            </a:r>
            <a:r>
              <a:rPr lang="en-US" sz="2400" b="1" dirty="0"/>
              <a:t>how </a:t>
            </a:r>
            <a:r>
              <a:rPr lang="en-US" sz="2400" b="1" dirty="0" smtClean="0"/>
              <a:t>adaptations </a:t>
            </a:r>
            <a:r>
              <a:rPr lang="en-US" sz="2400" b="1" dirty="0"/>
              <a:t>are used to gain </a:t>
            </a:r>
            <a:r>
              <a:rPr lang="en-US" sz="2400" b="1" dirty="0" smtClean="0"/>
              <a:t>access </a:t>
            </a:r>
            <a:r>
              <a:rPr lang="en-US" sz="2400" b="1" dirty="0"/>
              <a:t>to </a:t>
            </a:r>
            <a:r>
              <a:rPr lang="en-US" sz="2400" b="1" dirty="0" smtClean="0"/>
              <a:t>nutrients.</a:t>
            </a:r>
          </a:p>
          <a:p>
            <a:pPr marL="0" lvl="1">
              <a:buFont typeface="Arial"/>
              <a:buChar char="•"/>
              <a:defRPr/>
            </a:pPr>
            <a:endParaRPr lang="en-US" sz="2400" b="1" dirty="0"/>
          </a:p>
          <a:p>
            <a:pPr marL="0" lvl="1">
              <a:buFont typeface="Arial"/>
              <a:buChar char="•"/>
              <a:defRPr/>
            </a:pPr>
            <a:r>
              <a:rPr lang="en-US" sz="2400" b="1" dirty="0" smtClean="0"/>
              <a:t>discuss the limits </a:t>
            </a:r>
            <a:r>
              <a:rPr lang="en-US" sz="2400" b="1" dirty="0"/>
              <a:t>to acquiring adaptations.</a:t>
            </a:r>
          </a:p>
          <a:p>
            <a:pPr>
              <a:buFont typeface="Arial" charset="0"/>
              <a:buNone/>
              <a:defRPr/>
            </a:pPr>
            <a:endParaRPr lang="en-US" sz="2400" b="1" dirty="0" smtClean="0"/>
          </a:p>
          <a:p>
            <a:pPr>
              <a:buFont typeface="Arial" charset="0"/>
              <a:buNone/>
              <a:defRPr/>
            </a:pPr>
            <a:endParaRPr lang="en-US" sz="2400" b="1" dirty="0" smtClean="0"/>
          </a:p>
          <a:p>
            <a:pPr lvl="0">
              <a:buFont typeface="Arial"/>
              <a:buChar char="•"/>
            </a:pPr>
            <a:endParaRPr lang="en-US" sz="2400" dirty="0"/>
          </a:p>
          <a:p>
            <a:pPr>
              <a:buFont typeface="Arial" charset="0"/>
              <a:buNone/>
              <a:defRPr/>
            </a:pPr>
            <a:endParaRPr lang="en-US" sz="2400" b="1" dirty="0" smtClean="0"/>
          </a:p>
          <a:p>
            <a:pPr marL="0" lvl="1" indent="0">
              <a:buNone/>
              <a:defRPr/>
            </a:pPr>
            <a:endParaRPr lang="en-US" sz="1500" dirty="0" smtClean="0"/>
          </a:p>
          <a:p>
            <a:pPr marL="0" lvl="1" indent="0">
              <a:buNone/>
              <a:defRPr/>
            </a:pPr>
            <a:endParaRPr lang="en-US" sz="1500" dirty="0" smtClean="0"/>
          </a:p>
          <a:p>
            <a:pPr>
              <a:buFont typeface="Arial" charset="0"/>
              <a:buNone/>
              <a:defRPr/>
            </a:pPr>
            <a:endParaRPr lang="en-US" sz="2400" b="1" dirty="0"/>
          </a:p>
          <a:p>
            <a:pPr>
              <a:buFont typeface="Arial"/>
              <a:buNone/>
              <a:defRPr/>
            </a:pPr>
            <a:endParaRPr lang="en-US" sz="2400" b="1" u="sng" dirty="0" smtClean="0"/>
          </a:p>
          <a:p>
            <a:pPr marL="0" indent="0">
              <a:buFont typeface="Arial" charset="0"/>
              <a:buNone/>
              <a:defRPr/>
            </a:pPr>
            <a:endParaRPr lang="en-US" sz="2400" b="1" dirty="0" smtClean="0"/>
          </a:p>
          <a:p>
            <a:pPr>
              <a:defRPr/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atin typeface="Gill Sans"/>
                <a:ea typeface="+mj-ea"/>
                <a:cs typeface="Gill Sans"/>
              </a:rPr>
              <a:t>Replicates </a:t>
            </a:r>
            <a:r>
              <a:rPr lang="en-US" sz="3600" b="1" dirty="0" err="1">
                <a:latin typeface="Gill Sans"/>
                <a:ea typeface="+mj-ea"/>
                <a:cs typeface="Gill Sans"/>
              </a:rPr>
              <a:t>i</a:t>
            </a:r>
            <a:r>
              <a:rPr lang="en-US" sz="3600" b="1" dirty="0" err="1" smtClean="0">
                <a:latin typeface="Gill Sans"/>
                <a:ea typeface="+mj-ea"/>
                <a:cs typeface="Gill Sans"/>
              </a:rPr>
              <a:t>ntracellularly</a:t>
            </a:r>
            <a:endParaRPr lang="en-US" sz="4400" b="1" dirty="0">
              <a:latin typeface="Gill Sans"/>
              <a:ea typeface="+mj-ea"/>
              <a:cs typeface="Gill San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600200"/>
            <a:ext cx="42517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30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If the bacterium is inside cells it may be able to persist without causing </a:t>
            </a:r>
            <a:r>
              <a:rPr lang="en-US" sz="3000" dirty="0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symptoms.</a:t>
            </a:r>
            <a:endParaRPr lang="en-US" sz="3000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endParaRPr lang="en-US" sz="3000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457200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000" dirty="0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Example: </a:t>
            </a:r>
            <a:r>
              <a:rPr lang="en-US" sz="3000" i="1" dirty="0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Chlamydia trachomatis </a:t>
            </a:r>
            <a:r>
              <a:rPr lang="en-US" sz="30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infects genital epithelial </a:t>
            </a:r>
            <a:r>
              <a:rPr lang="en-US" sz="3000" dirty="0" smtClean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cells.</a:t>
            </a:r>
            <a:endParaRPr lang="en-US" sz="3000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237" y="2633491"/>
            <a:ext cx="3100888" cy="20296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15237" y="4672585"/>
            <a:ext cx="32492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/>
                <a:cs typeface="Calibri"/>
              </a:rPr>
              <a:t>Chlamydia</a:t>
            </a:r>
            <a:r>
              <a:rPr lang="en-US" dirty="0" smtClean="0">
                <a:latin typeface="Calibri"/>
                <a:cs typeface="Calibri"/>
              </a:rPr>
              <a:t> inclusion bodies (brown) in host cells (transparent bubbles).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4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en-US" dirty="0" smtClean="0"/>
              <a:t>Exotoxins may have local effects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792938"/>
            <a:ext cx="4040188" cy="1697138"/>
          </a:xfrm>
        </p:spPr>
        <p:txBody>
          <a:bodyPr/>
          <a:lstStyle/>
          <a:p>
            <a:r>
              <a:rPr lang="en-US" i="1" dirty="0"/>
              <a:t>Vibrio </a:t>
            </a:r>
            <a:r>
              <a:rPr lang="en-US" i="1" dirty="0" err="1" smtClean="0"/>
              <a:t>cholerae</a:t>
            </a:r>
            <a:r>
              <a:rPr lang="en-US" i="1" dirty="0" smtClean="0"/>
              <a:t>:</a:t>
            </a:r>
          </a:p>
          <a:p>
            <a:r>
              <a:rPr lang="en-US" b="0" dirty="0" smtClean="0"/>
              <a:t>Cholera </a:t>
            </a:r>
            <a:r>
              <a:rPr lang="en-US" b="0" dirty="0"/>
              <a:t>toxin causes epithelial cells to secrete water into the small </a:t>
            </a:r>
            <a:r>
              <a:rPr lang="en-US" b="0" dirty="0" smtClean="0"/>
              <a:t>intestine.</a:t>
            </a:r>
            <a:endParaRPr lang="en-US" b="0" dirty="0"/>
          </a:p>
        </p:txBody>
      </p:sp>
      <p:pic>
        <p:nvPicPr>
          <p:cNvPr id="15" name="Picture 3" descr="Vibrio cholera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" b="700"/>
          <a:stretch/>
        </p:blipFill>
        <p:spPr bwMode="auto">
          <a:xfrm>
            <a:off x="900545" y="3775365"/>
            <a:ext cx="2639558" cy="217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97570" y="1845905"/>
            <a:ext cx="4092430" cy="1697138"/>
          </a:xfrm>
        </p:spPr>
        <p:txBody>
          <a:bodyPr/>
          <a:lstStyle/>
          <a:p>
            <a:r>
              <a:rPr lang="en-US" i="1" dirty="0" err="1"/>
              <a:t>Shigella</a:t>
            </a:r>
            <a:r>
              <a:rPr lang="en-US" i="1" dirty="0"/>
              <a:t> </a:t>
            </a:r>
            <a:r>
              <a:rPr lang="en-US" i="1" dirty="0" err="1" smtClean="0"/>
              <a:t>dysenteria</a:t>
            </a:r>
            <a:r>
              <a:rPr lang="en-US" i="1" dirty="0" smtClean="0"/>
              <a:t>:</a:t>
            </a:r>
          </a:p>
          <a:p>
            <a:pPr eaLnBrk="1" hangingPunct="1"/>
            <a:r>
              <a:rPr lang="en-US" b="0" dirty="0" err="1"/>
              <a:t>Shigella</a:t>
            </a:r>
            <a:r>
              <a:rPr lang="en-US" b="0" dirty="0"/>
              <a:t> toxin (Shiga toxin)</a:t>
            </a:r>
          </a:p>
          <a:p>
            <a:pPr eaLnBrk="1" hangingPunct="1"/>
            <a:r>
              <a:rPr lang="en-US" b="0" dirty="0"/>
              <a:t>kills both epithelial cells and cells lining blood </a:t>
            </a:r>
            <a:r>
              <a:rPr lang="en-US" b="0" dirty="0" smtClean="0"/>
              <a:t>vessels.</a:t>
            </a:r>
            <a:endParaRPr lang="en-US" b="0" dirty="0"/>
          </a:p>
        </p:txBody>
      </p:sp>
      <p:pic>
        <p:nvPicPr>
          <p:cNvPr id="16" name="Picture 2" descr="Shigella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"/>
          <a:stretch/>
        </p:blipFill>
        <p:spPr bwMode="auto">
          <a:xfrm>
            <a:off x="5426364" y="3775365"/>
            <a:ext cx="2518142" cy="219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61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a typeface="ＭＳ Ｐゴシック" charset="-128"/>
              </a:rPr>
              <a:t>Wrap U</a:t>
            </a:r>
            <a:r>
              <a:rPr lang="en-US" dirty="0" smtClean="0">
                <a:ea typeface="ＭＳ Ｐゴシック" charset="-128"/>
              </a:rPr>
              <a:t>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800" b="1" dirty="0" smtClean="0">
                <a:ea typeface="ＭＳ Ｐゴシック" charset="-128"/>
                <a:cs typeface="ＭＳ Ｐゴシック" charset="-128"/>
              </a:rPr>
              <a:t>What limits the number of adaptations a bacteria can have?</a:t>
            </a:r>
          </a:p>
          <a:p>
            <a:pPr marL="0" lvl="0" indent="0">
              <a:buNone/>
            </a:pPr>
            <a:endParaRPr lang="en-US" sz="2800" b="1" dirty="0"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</a:pPr>
            <a:r>
              <a:rPr lang="en-US" sz="2800" dirty="0"/>
              <a:t>A</a:t>
            </a:r>
            <a:r>
              <a:rPr lang="en-US" sz="2800" dirty="0" smtClean="0"/>
              <a:t>daptations </a:t>
            </a:r>
            <a:r>
              <a:rPr lang="en-US" sz="2800" dirty="0"/>
              <a:t>cost </a:t>
            </a:r>
            <a:r>
              <a:rPr lang="en-US" sz="2800" dirty="0" smtClean="0"/>
              <a:t>bacteria energy and resources, </a:t>
            </a:r>
            <a:r>
              <a:rPr lang="en-US" sz="2800" dirty="0"/>
              <a:t>which slows </a:t>
            </a:r>
            <a:r>
              <a:rPr lang="en-US" sz="2800" dirty="0" smtClean="0"/>
              <a:t>growth: just </a:t>
            </a:r>
            <a:r>
              <a:rPr lang="en-US" sz="2800" dirty="0"/>
              <a:t>like spending money in the </a:t>
            </a:r>
            <a:r>
              <a:rPr lang="en-US" sz="2800" dirty="0" smtClean="0"/>
              <a:t>auction! </a:t>
            </a:r>
            <a:endParaRPr lang="en-US" sz="2800" dirty="0"/>
          </a:p>
          <a:p>
            <a:pPr marL="0" lvl="0" indent="0">
              <a:buNone/>
            </a:pPr>
            <a:endParaRPr lang="en-US" b="1" dirty="0"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38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ＭＳ Ｐゴシック" charset="-128"/>
                <a:cs typeface="Gill Sans"/>
              </a:rPr>
              <a:t>Homework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1573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25779" y="2125115"/>
            <a:ext cx="8229600" cy="114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If you did not finish your worksheet in class</a:t>
            </a:r>
            <a:r>
              <a:rPr lang="en-US" sz="2800" b="1" noProof="0" dirty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b="1" noProof="0" dirty="0" smtClean="0">
                <a:latin typeface="+mn-lt"/>
                <a:ea typeface="ＭＳ Ｐゴシック" charset="-128"/>
                <a:cs typeface="ＭＳ Ｐゴシック" charset="-128"/>
              </a:rPr>
              <a:t>complete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it </a:t>
            </a:r>
            <a:r>
              <a:rPr lang="en-US" sz="2800" b="1" dirty="0" smtClean="0">
                <a:latin typeface="+mn-lt"/>
                <a:ea typeface="ＭＳ Ｐゴシック" charset="-128"/>
                <a:cs typeface="ＭＳ Ｐゴシック" charset="-128"/>
              </a:rPr>
              <a:t>as a homework.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616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600" b="1" dirty="0" smtClean="0">
                <a:latin typeface="Gill Sans"/>
                <a:ea typeface="ＭＳ Ｐゴシック" charset="-128"/>
                <a:cs typeface="Gill Sans"/>
              </a:rPr>
              <a:t>Do Now</a:t>
            </a:r>
            <a:endParaRPr lang="en-US" sz="3600" b="1" dirty="0">
              <a:latin typeface="Gill Sans"/>
              <a:ea typeface="ＭＳ Ｐゴシック" charset="-128"/>
              <a:cs typeface="Gill San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33336" y="162438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  <a:ea typeface="+mn-ea"/>
                <a:cs typeface="+mn-cs"/>
              </a:rPr>
              <a:t>What do microbes need </a:t>
            </a:r>
            <a:r>
              <a:rPr lang="en-US" sz="2800" b="1" dirty="0" smtClean="0">
                <a:latin typeface="+mn-lt"/>
                <a:ea typeface="+mn-ea"/>
                <a:cs typeface="+mn-cs"/>
              </a:rPr>
              <a:t>to </a:t>
            </a:r>
            <a:r>
              <a:rPr lang="en-US" sz="2800" b="1" dirty="0">
                <a:latin typeface="+mn-lt"/>
                <a:ea typeface="+mn-ea"/>
                <a:cs typeface="+mn-cs"/>
              </a:rPr>
              <a:t>become pathogenic?</a:t>
            </a:r>
          </a:p>
          <a:p>
            <a:pPr marL="514350" indent="-51435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28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8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33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600" b="1" dirty="0" smtClean="0">
                <a:latin typeface="Gill Sans"/>
                <a:ea typeface="ＭＳ Ｐゴシック" charset="-128"/>
                <a:cs typeface="Gill Sans"/>
              </a:rPr>
              <a:t>Do Now</a:t>
            </a:r>
            <a:endParaRPr lang="en-US" sz="3600" b="1" dirty="0">
              <a:latin typeface="Gill Sans"/>
              <a:ea typeface="ＭＳ Ｐゴシック" charset="-128"/>
              <a:cs typeface="Gill San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763120" y="162438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What do microbes need to in order to become pathogenic?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000" dirty="0">
              <a:latin typeface="+mn-lt"/>
              <a:ea typeface="+mn-ea"/>
              <a:cs typeface="+mn-cs"/>
            </a:endParaRPr>
          </a:p>
          <a:p>
            <a:pPr marL="0" lvl="1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  <a:ea typeface="+mn-ea"/>
                <a:cs typeface="+mn-cs"/>
              </a:rPr>
              <a:t>What </a:t>
            </a:r>
            <a:r>
              <a:rPr lang="en-US" sz="2800" b="1" i="1" dirty="0">
                <a:latin typeface="+mn-lt"/>
                <a:ea typeface="+mn-ea"/>
                <a:cs typeface="+mn-cs"/>
              </a:rPr>
              <a:t>adaptations</a:t>
            </a:r>
            <a:r>
              <a:rPr lang="en-US" sz="2800" b="1" dirty="0">
                <a:latin typeface="+mn-lt"/>
                <a:ea typeface="+mn-ea"/>
                <a:cs typeface="+mn-cs"/>
              </a:rPr>
              <a:t> might a microbe need to become pathogenic?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8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itle 4"/>
          <p:cNvSpPr>
            <a:spLocks noGrp="1"/>
          </p:cNvSpPr>
          <p:nvPr>
            <p:ph type="title"/>
          </p:nvPr>
        </p:nvSpPr>
        <p:spPr>
          <a:xfrm>
            <a:off x="457200" y="574585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Gill Sans" pitchFamily="-84" charset="0"/>
                <a:ea typeface="ＭＳ Ｐゴシック" pitchFamily="-84" charset="-128"/>
              </a:rPr>
              <a:t>Activity:</a:t>
            </a:r>
            <a:br>
              <a:rPr lang="en-US" dirty="0" smtClean="0">
                <a:latin typeface="Gill Sans" pitchFamily="-84" charset="0"/>
                <a:ea typeface="ＭＳ Ｐゴシック" pitchFamily="-84" charset="-128"/>
              </a:rPr>
            </a:br>
            <a:r>
              <a:rPr lang="en-US" i="1" dirty="0" smtClean="0">
                <a:latin typeface="Gill Sans" pitchFamily="-84" charset="0"/>
                <a:ea typeface="ＭＳ Ｐゴシック" pitchFamily="-84" charset="-128"/>
              </a:rPr>
              <a:t>Bacteria Adaption Auction</a:t>
            </a:r>
            <a:br>
              <a:rPr lang="en-US" i="1" dirty="0" smtClean="0">
                <a:latin typeface="Gill Sans" pitchFamily="-84" charset="0"/>
                <a:ea typeface="ＭＳ Ｐゴシック" pitchFamily="-84" charset="-128"/>
              </a:rPr>
            </a:br>
            <a:endParaRPr lang="en-US" i="1" dirty="0" smtClean="0">
              <a:latin typeface="Gill Sans" pitchFamily="-84" charset="0"/>
              <a:ea typeface="ＭＳ Ｐゴシック" pitchFamily="-84" charset="-128"/>
            </a:endParaRPr>
          </a:p>
        </p:txBody>
      </p:sp>
      <p:sp>
        <p:nvSpPr>
          <p:cNvPr id="44036" name="Content Placeholder 5"/>
          <p:cNvSpPr>
            <a:spLocks noGrp="1"/>
          </p:cNvSpPr>
          <p:nvPr>
            <p:ph idx="1"/>
          </p:nvPr>
        </p:nvSpPr>
        <p:spPr>
          <a:xfrm>
            <a:off x="457200" y="2100124"/>
            <a:ext cx="8229600" cy="4003675"/>
          </a:xfrm>
        </p:spPr>
        <p:txBody>
          <a:bodyPr/>
          <a:lstStyle/>
          <a:p>
            <a:r>
              <a:rPr lang="en-US" sz="2800" b="1" dirty="0" smtClean="0">
                <a:ea typeface="ＭＳ Ｐゴシック" pitchFamily="-84" charset="-128"/>
                <a:cs typeface="ＭＳ Ｐゴシック" pitchFamily="-84" charset="-128"/>
              </a:rPr>
              <a:t>You have been assigned a body niche/habitat by your teacher and given $1,000.</a:t>
            </a:r>
          </a:p>
          <a:p>
            <a:endParaRPr lang="en-US" sz="2800" b="1" dirty="0"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n-US" sz="2800" b="1" dirty="0" smtClean="0">
                <a:ea typeface="ＭＳ Ｐゴシック" pitchFamily="-84" charset="-128"/>
                <a:cs typeface="ＭＳ Ｐゴシック" pitchFamily="-84" charset="-128"/>
              </a:rPr>
              <a:t>Your group will design the perfect bacterium for your niche.</a:t>
            </a:r>
          </a:p>
          <a:p>
            <a:endParaRPr lang="en-US" sz="2800" b="1" dirty="0">
              <a:ea typeface="ＭＳ Ｐゴシック" pitchFamily="-84" charset="-128"/>
              <a:cs typeface="ＭＳ Ｐゴシック" pitchFamily="-84" charset="-128"/>
            </a:endParaRPr>
          </a:p>
          <a:p>
            <a:r>
              <a:rPr lang="en-US" sz="2800" b="1" dirty="0" smtClean="0">
                <a:ea typeface="ＭＳ Ｐゴシック" pitchFamily="-84" charset="-128"/>
                <a:cs typeface="ＭＳ Ｐゴシック" pitchFamily="-84" charset="-128"/>
              </a:rPr>
              <a:t>Then you will compete </a:t>
            </a:r>
            <a:r>
              <a:rPr lang="en-US" sz="2800" b="1" dirty="0">
                <a:ea typeface="ＭＳ Ｐゴシック" pitchFamily="-84" charset="-128"/>
                <a:cs typeface="ＭＳ Ｐゴシック" pitchFamily="-84" charset="-128"/>
              </a:rPr>
              <a:t>with the other </a:t>
            </a:r>
            <a:r>
              <a:rPr lang="en-US" sz="2800" b="1" dirty="0" smtClean="0">
                <a:ea typeface="ＭＳ Ｐゴシック" pitchFamily="-84" charset="-128"/>
                <a:cs typeface="ＭＳ Ｐゴシック" pitchFamily="-84" charset="-128"/>
              </a:rPr>
              <a:t>groups for </a:t>
            </a:r>
            <a:r>
              <a:rPr lang="en-US" sz="2800" b="1" dirty="0">
                <a:ea typeface="ＭＳ Ｐゴシック" pitchFamily="-84" charset="-128"/>
                <a:cs typeface="ＭＳ Ｐゴシック" pitchFamily="-84" charset="-128"/>
              </a:rPr>
              <a:t>adaptations!</a:t>
            </a:r>
            <a:endParaRPr lang="en-US" sz="2800" b="1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456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239888" y="239369"/>
            <a:ext cx="8773108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Each team has $1,000 to bid with!!</a:t>
            </a:r>
            <a:r>
              <a:rPr lang="en-US" dirty="0" smtClean="0">
                <a:solidFill>
                  <a:srgbClr val="0000FF"/>
                </a:solidFill>
              </a:rPr>
              <a:t>!</a:t>
            </a:r>
            <a:endParaRPr lang="en-US" dirty="0" smtClean="0">
              <a:latin typeface="Gill Sans" pitchFamily="-84" charset="0"/>
              <a:ea typeface="ＭＳ Ｐゴシック" pitchFamily="-8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23026"/>
            <a:ext cx="8555797" cy="539091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b="1" dirty="0" smtClean="0"/>
              <a:t>You have 10 minutes to review the sheet with the adaptations and choose the ones you want.</a:t>
            </a:r>
          </a:p>
          <a:p>
            <a:pPr marL="0" indent="0">
              <a:buNone/>
              <a:defRPr/>
            </a:pPr>
            <a:r>
              <a:rPr lang="en-US" sz="2400" b="1" dirty="0" smtClean="0"/>
              <a:t>Questions to consider when deciding:</a:t>
            </a:r>
          </a:p>
          <a:p>
            <a:pPr marL="0" indent="0">
              <a:buNone/>
              <a:defRPr/>
            </a:pPr>
            <a:endParaRPr lang="en-US" sz="1800" b="1" dirty="0"/>
          </a:p>
          <a:p>
            <a:pPr marL="514350" indent="-514350">
              <a:buFont typeface="Calibri" pitchFamily="-84" charset="0"/>
              <a:buAutoNum type="arabicPeriod"/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Which adaptations do you think will be the MOST important for the survival in your environment? Explain </a:t>
            </a: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why.</a:t>
            </a:r>
          </a:p>
          <a:p>
            <a:pPr marL="0" indent="0">
              <a:buNone/>
            </a:pPr>
            <a:endParaRPr lang="en-US" sz="2400" dirty="0">
              <a:ea typeface="ＭＳ Ｐゴシック" pitchFamily="-84" charset="-128"/>
              <a:cs typeface="ＭＳ Ｐゴシック" pitchFamily="-84" charset="-128"/>
            </a:endParaRPr>
          </a:p>
          <a:p>
            <a:pPr marL="514350" indent="-514350">
              <a:buFont typeface="Calibri" pitchFamily="-84" charset="0"/>
              <a:buAutoNum type="arabicPeriod"/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The team with the best overall adaptations for their environment will win the game. </a:t>
            </a: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Which 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adaptations might you want to </a:t>
            </a: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keep away from 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the other teams? Explain </a:t>
            </a: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why. </a:t>
            </a:r>
            <a:endParaRPr lang="en-US" sz="2400" dirty="0"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en-US" sz="2000" dirty="0"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  <a:defRPr/>
            </a:pPr>
            <a:r>
              <a:rPr lang="en-US" sz="1800" b="1" dirty="0" smtClean="0"/>
              <a:t> 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79190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itle 3"/>
          <p:cNvSpPr>
            <a:spLocks noGrp="1"/>
          </p:cNvSpPr>
          <p:nvPr>
            <p:ph type="title"/>
          </p:nvPr>
        </p:nvSpPr>
        <p:spPr>
          <a:xfrm>
            <a:off x="457200" y="456173"/>
            <a:ext cx="8229600" cy="1887791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Gill Sans" pitchFamily="-84" charset="0"/>
                <a:ea typeface="ＭＳ Ｐゴシック" pitchFamily="-84" charset="-128"/>
              </a:rPr>
              <a:t>While you are deciding on a strategy, look at the characteristics of other bacteria that share your habitat/niche!</a:t>
            </a:r>
            <a:r>
              <a:rPr lang="en-US" dirty="0" smtClean="0">
                <a:latin typeface="Gill Sans" pitchFamily="-84" charset="0"/>
                <a:ea typeface="ＭＳ Ｐゴシック" pitchFamily="-84" charset="-128"/>
              </a:rPr>
              <a:t/>
            </a:r>
            <a:br>
              <a:rPr lang="en-US" dirty="0" smtClean="0">
                <a:latin typeface="Gill Sans" pitchFamily="-84" charset="0"/>
                <a:ea typeface="ＭＳ Ｐゴシック" pitchFamily="-84" charset="-128"/>
              </a:rPr>
            </a:br>
            <a:endParaRPr lang="en-US" sz="3200" dirty="0" smtClean="0">
              <a:latin typeface="Gill Sans" pitchFamily="-84" charset="0"/>
              <a:ea typeface="ＭＳ Ｐゴシック" pitchFamily="-8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6222" y="31438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161738"/>
              </p:ext>
            </p:extLst>
          </p:nvPr>
        </p:nvGraphicFramePr>
        <p:xfrm>
          <a:off x="368300" y="3044024"/>
          <a:ext cx="8318500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Document" r:id="rId4" imgW="8318500" imgH="3009900" progId="Word.Document.12">
                  <p:embed/>
                </p:oleObj>
              </mc:Choice>
              <mc:Fallback>
                <p:oleObj name="Document" r:id="rId4" imgW="8318500" imgH="3009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8300" y="3044024"/>
                        <a:ext cx="8318500" cy="300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536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7004"/>
            <a:ext cx="8229600" cy="1143000"/>
          </a:xfrm>
        </p:spPr>
        <p:txBody>
          <a:bodyPr/>
          <a:lstStyle/>
          <a:p>
            <a:r>
              <a:rPr lang="en-US" dirty="0">
                <a:latin typeface="Gill Sans" pitchFamily="-84" charset="0"/>
                <a:ea typeface="ＭＳ Ｐゴシック" pitchFamily="-84" charset="-128"/>
              </a:rPr>
              <a:t>Adaption </a:t>
            </a:r>
            <a:r>
              <a:rPr lang="en-US" dirty="0" smtClean="0">
                <a:latin typeface="Gill Sans" pitchFamily="-84" charset="0"/>
                <a:ea typeface="ＭＳ Ｐゴシック" pitchFamily="-84" charset="-128"/>
              </a:rPr>
              <a:t>Auction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96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27432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atin typeface="Gill Sans"/>
                <a:ea typeface="+mj-ea"/>
                <a:cs typeface="Gill Sans"/>
              </a:rPr>
              <a:t>Replicates s</a:t>
            </a:r>
            <a:r>
              <a:rPr lang="en-US" sz="3600" b="1" dirty="0" smtClean="0">
                <a:latin typeface="Gill Sans"/>
                <a:ea typeface="+mj-ea"/>
                <a:cs typeface="Gill Sans"/>
              </a:rPr>
              <a:t>lowly</a:t>
            </a:r>
            <a:endParaRPr lang="en-US" sz="3600" b="1" dirty="0">
              <a:latin typeface="Gill Sans"/>
              <a:ea typeface="+mj-ea"/>
              <a:cs typeface="Gill San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417320"/>
            <a:ext cx="8432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30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Infections can persist for long periods of time.</a:t>
            </a: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endParaRPr lang="en-US" sz="3000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30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Example: </a:t>
            </a:r>
            <a:r>
              <a:rPr lang="en-US" sz="3000" i="1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Mycobacterium tuberculosis </a:t>
            </a:r>
            <a:r>
              <a:rPr lang="en-US" sz="30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replicates </a:t>
            </a:r>
            <a:r>
              <a:rPr lang="en-US" sz="3000" dirty="0" err="1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intracellularly</a:t>
            </a:r>
            <a:r>
              <a:rPr lang="en-US" sz="30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 and slowly.</a:t>
            </a:r>
          </a:p>
        </p:txBody>
      </p:sp>
      <p:pic>
        <p:nvPicPr>
          <p:cNvPr id="52229" name="Picture 3"/>
          <p:cNvPicPr>
            <a:picLocks noChangeAspect="1"/>
          </p:cNvPicPr>
          <p:nvPr/>
        </p:nvPicPr>
        <p:blipFill>
          <a:blip r:embed="rId3"/>
          <a:srcRect b="7584"/>
          <a:stretch>
            <a:fillRect/>
          </a:stretch>
        </p:blipFill>
        <p:spPr bwMode="auto">
          <a:xfrm>
            <a:off x="2713038" y="3437853"/>
            <a:ext cx="3716337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435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68367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13498</TotalTime>
  <Words>744</Words>
  <Application>Microsoft Macintosh PowerPoint</Application>
  <PresentationFormat>On-screen Show (4:3)</PresentationFormat>
  <Paragraphs>113</Paragraphs>
  <Slides>23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Default Theme</vt:lpstr>
      <vt:lpstr>Document</vt:lpstr>
      <vt:lpstr>PowerPoint Presentation</vt:lpstr>
      <vt:lpstr>Lesson Objectives:</vt:lpstr>
      <vt:lpstr>PowerPoint Presentation</vt:lpstr>
      <vt:lpstr>PowerPoint Presentation</vt:lpstr>
      <vt:lpstr>Activity: Bacteria Adaption Auction </vt:lpstr>
      <vt:lpstr>Each team has $1,000 to bid with!!!</vt:lpstr>
      <vt:lpstr>While you are deciding on a strategy, look at the characteristics of other bacteria that share your habitat/niche! </vt:lpstr>
      <vt:lpstr>Adaption Auction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Produces exoenzymes</vt:lpstr>
      <vt:lpstr>PowerPoint Presentation</vt:lpstr>
      <vt:lpstr>PowerPoint Presentation</vt:lpstr>
      <vt:lpstr>PowerPoint Presentation</vt:lpstr>
      <vt:lpstr>PowerPoint Presentation</vt:lpstr>
      <vt:lpstr>Exotoxins may have local effects</vt:lpstr>
      <vt:lpstr>Wrap Up</vt:lpstr>
      <vt:lpstr>PowerPoint Presentation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Infectious Diseases Module !</dc:title>
  <dc:creator>berri jacque</dc:creator>
  <cp:lastModifiedBy>Tufts User</cp:lastModifiedBy>
  <cp:revision>78</cp:revision>
  <dcterms:created xsi:type="dcterms:W3CDTF">2014-02-28T16:37:15Z</dcterms:created>
  <dcterms:modified xsi:type="dcterms:W3CDTF">2015-09-13T16:25:19Z</dcterms:modified>
</cp:coreProperties>
</file>